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606" r:id="rId2"/>
    <p:sldId id="585" r:id="rId3"/>
    <p:sldId id="586" r:id="rId4"/>
    <p:sldId id="587" r:id="rId5"/>
    <p:sldId id="588" r:id="rId6"/>
    <p:sldId id="589" r:id="rId7"/>
    <p:sldId id="590" r:id="rId8"/>
    <p:sldId id="591" r:id="rId9"/>
    <p:sldId id="592" r:id="rId10"/>
    <p:sldId id="593" r:id="rId11"/>
    <p:sldId id="594" r:id="rId12"/>
    <p:sldId id="596" r:id="rId13"/>
    <p:sldId id="605" r:id="rId14"/>
    <p:sldId id="604" r:id="rId15"/>
    <p:sldId id="563" r:id="rId16"/>
  </p:sldIdLst>
  <p:sldSz cx="9144000" cy="6858000" type="screen4x3"/>
  <p:notesSz cx="6858000" cy="9083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6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00"/>
    <a:srgbClr val="336600"/>
    <a:srgbClr val="2D6B28"/>
    <a:srgbClr val="C0C0C0"/>
    <a:srgbClr val="004F76"/>
    <a:srgbClr val="000000"/>
    <a:srgbClr val="020000"/>
    <a:srgbClr val="8080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13" autoAdjust="0"/>
    <p:restoredTop sz="94586" autoAdjust="0"/>
  </p:normalViewPr>
  <p:slideViewPr>
    <p:cSldViewPr>
      <p:cViewPr varScale="1">
        <p:scale>
          <a:sx n="85" d="100"/>
          <a:sy n="85" d="100"/>
        </p:scale>
        <p:origin x="-1392" y="-8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018" y="-72"/>
      </p:cViewPr>
      <p:guideLst>
        <p:guide orient="horz" pos="286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4AB2D10-7543-496B-9473-75287FBF89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48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1038"/>
            <a:ext cx="4540250" cy="340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4825"/>
            <a:ext cx="5029200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9DA946B-DEDC-4CF6-8606-CB58DFE70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851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r" eaLnBrk="1" hangingPunct="1"/>
            <a:fld id="{6513A239-81AF-4C52-82B4-845E78C7AB6C}" type="slidenum">
              <a:rPr lang="en-US" altLang="en-US" sz="1200">
                <a:latin typeface="Arial" charset="0"/>
              </a:rPr>
              <a:pPr algn="r" eaLnBrk="1" hangingPunct="1"/>
              <a:t>1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9030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790A62-EC03-4F2A-8F3E-CA8D1AD04568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885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A6C770-D4A0-4C33-860E-244A80D08D57}" type="slidenum">
              <a:rPr lang="en-US" altLang="en-US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234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r" eaLnBrk="1" hangingPunct="1"/>
            <a:fld id="{6513A239-81AF-4C52-82B4-845E78C7AB6C}" type="slidenum">
              <a:rPr lang="en-US" altLang="en-US" sz="1200">
                <a:latin typeface="Arial" charset="0"/>
              </a:rPr>
              <a:pPr algn="r" eaLnBrk="1" hangingPunct="1"/>
              <a:t>12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9030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8F6AE1-8FCC-4E94-BCCB-BF661EDC3AC9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707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731044-040D-45DB-A256-1AE8A4171135}" type="slidenum">
              <a:rPr lang="en-US" altLang="en-US"/>
              <a:pPr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75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27CA02-53DA-4184-B66C-02A2B29E10D3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571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A1E9311-121D-4FD3-8D7C-0EF5DD242434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772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FF5C92-6540-43E0-A9BE-2FCC3980CACA}" type="slidenum">
              <a:rPr lang="en-US" altLang="en-US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786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13AF67-9C1F-4A45-A37A-473D99415927}" type="slidenum">
              <a:rPr lang="en-US" altLang="en-US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11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E2F8554-FCA6-42F6-9324-3D36A39914AE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68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173A867-FAD5-4868-87D9-D26ADD32D3CC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38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4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436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 userDrawn="1"/>
        </p:nvGrpSpPr>
        <p:grpSpPr bwMode="auto">
          <a:xfrm>
            <a:off x="0" y="6553200"/>
            <a:ext cx="9144000" cy="304800"/>
            <a:chOff x="0" y="6553200"/>
            <a:chExt cx="9144000" cy="304800"/>
          </a:xfrm>
        </p:grpSpPr>
        <p:pic>
          <p:nvPicPr>
            <p:cNvPr id="1036" name="Picture 7" descr="Background.psd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667"/>
            <a:stretch>
              <a:fillRect/>
            </a:stretch>
          </p:blipFill>
          <p:spPr bwMode="auto">
            <a:xfrm>
              <a:off x="0" y="6629400"/>
              <a:ext cx="91440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 bwMode="auto">
            <a:xfrm>
              <a:off x="0" y="6553200"/>
              <a:ext cx="9144000" cy="30480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86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027" name="Group 12"/>
          <p:cNvGrpSpPr>
            <a:grpSpLocks/>
          </p:cNvGrpSpPr>
          <p:nvPr userDrawn="1"/>
        </p:nvGrpSpPr>
        <p:grpSpPr bwMode="auto">
          <a:xfrm>
            <a:off x="0" y="0"/>
            <a:ext cx="9144000" cy="1144588"/>
            <a:chOff x="0" y="0"/>
            <a:chExt cx="9144000" cy="1144588"/>
          </a:xfrm>
        </p:grpSpPr>
        <p:pic>
          <p:nvPicPr>
            <p:cNvPr id="1031" name="Picture 3" descr="Bar.jp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76" b="82635"/>
            <a:stretch>
              <a:fillRect/>
            </a:stretch>
          </p:blipFill>
          <p:spPr bwMode="auto">
            <a:xfrm>
              <a:off x="0" y="0"/>
              <a:ext cx="91440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 userDrawn="1"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adFill flip="none" rotWithShape="1">
              <a:gsLst>
                <a:gs pos="78000">
                  <a:schemeClr val="bg1">
                    <a:alpha val="86000"/>
                  </a:schemeClr>
                </a:gs>
                <a:gs pos="22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sp>
        <p:cxnSp>
          <p:nvCxnSpPr>
            <p:cNvPr id="1035" name="Straight Connector 10"/>
            <p:cNvCxnSpPr>
              <a:cxnSpLocks noChangeShapeType="1"/>
            </p:cNvCxnSpPr>
            <p:nvPr/>
          </p:nvCxnSpPr>
          <p:spPr bwMode="auto">
            <a:xfrm>
              <a:off x="381000" y="1143000"/>
              <a:ext cx="7620000" cy="15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</p:grpSp>
      <p:cxnSp>
        <p:nvCxnSpPr>
          <p:cNvPr id="1028" name="Straight Connector 21"/>
          <p:cNvCxnSpPr>
            <a:cxnSpLocks noChangeShapeType="1"/>
          </p:cNvCxnSpPr>
          <p:nvPr userDrawn="1"/>
        </p:nvCxnSpPr>
        <p:spPr bwMode="auto">
          <a:xfrm>
            <a:off x="9144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1029" name="Picture 10" descr="DataSelf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8125"/>
            <a:ext cx="1606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1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1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1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11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09047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5257800" y="533400"/>
            <a:ext cx="2438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6973888" y="2001838"/>
            <a:ext cx="8223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7" name="Rectangle 14"/>
          <p:cNvSpPr>
            <a:spLocks noChangeArrowheads="1"/>
          </p:cNvSpPr>
          <p:nvPr/>
        </p:nvSpPr>
        <p:spPr bwMode="auto">
          <a:xfrm>
            <a:off x="7910513" y="569595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" name="Rectangle 12"/>
          <p:cNvSpPr/>
          <p:nvPr/>
        </p:nvSpPr>
        <p:spPr>
          <a:xfrm>
            <a:off x="0" y="810161"/>
            <a:ext cx="9144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/>
                <a:ea typeface="ＭＳ Ｐゴシック" charset="-128"/>
                <a:cs typeface="Arial Black"/>
              </a:rPr>
              <a:t>DataSelf Analytics (Tableau)</a:t>
            </a:r>
          </a:p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/>
                <a:ea typeface="ＭＳ Ｐゴシック" charset="-128"/>
                <a:cs typeface="Arial Black"/>
              </a:rPr>
              <a:t>Filtering – Part I – The Basics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525780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/>
            <a:r>
              <a:rPr lang="en-US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Toll: +1 </a:t>
            </a:r>
            <a:r>
              <a:rPr lang="en-US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(</a:t>
            </a:r>
            <a:r>
              <a:rPr lang="en-US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562) 247-8321, </a:t>
            </a:r>
            <a:r>
              <a:rPr lang="en-US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Access </a:t>
            </a:r>
            <a:r>
              <a:rPr lang="en-US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Code: 153-759-605</a:t>
            </a:r>
            <a:endParaRPr lang="en-US" altLang="en-US" sz="2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pPr algn="ctr"/>
            <a:r>
              <a:rPr lang="en-US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Audio </a:t>
            </a:r>
            <a:r>
              <a:rPr lang="en-US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PIN: Shown after joining the webinar</a:t>
            </a:r>
          </a:p>
          <a:p>
            <a:pPr algn="ctr"/>
            <a:r>
              <a:rPr lang="en-US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Webinar ID: 131-181-859</a:t>
            </a:r>
          </a:p>
        </p:txBody>
      </p:sp>
    </p:spTree>
    <p:extLst>
      <p:ext uri="{BB962C8B-B14F-4D97-AF65-F5344CB8AC3E}">
        <p14:creationId xmlns:p14="http://schemas.microsoft.com/office/powerpoint/2010/main" val="324857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11272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11273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11268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9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2</a:t>
            </a:r>
            <a:endParaRPr lang="en-US" altLang="en-US" sz="20800" b="1"/>
          </a:p>
        </p:txBody>
      </p:sp>
      <p:sp>
        <p:nvSpPr>
          <p:cNvPr id="11271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1054491744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12296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12297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12292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1</a:t>
            </a:r>
            <a:endParaRPr lang="en-US" altLang="en-US" sz="20800" b="1"/>
          </a:p>
        </p:txBody>
      </p:sp>
      <p:sp>
        <p:nvSpPr>
          <p:cNvPr id="12295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247283468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7620000" cy="324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ext Box 20"/>
          <p:cNvSpPr txBox="1">
            <a:spLocks noChangeArrowheads="1"/>
          </p:cNvSpPr>
          <p:nvPr/>
        </p:nvSpPr>
        <p:spPr bwMode="auto">
          <a:xfrm>
            <a:off x="0" y="6468035"/>
            <a:ext cx="9144000" cy="18466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600" dirty="0">
                <a:solidFill>
                  <a:srgbClr val="003300"/>
                </a:solidFill>
                <a:latin typeface="Arial" charset="0"/>
              </a:rPr>
              <a:t>Copyright © </a:t>
            </a:r>
            <a:r>
              <a:rPr lang="en-US" altLang="en-US" sz="600" dirty="0" smtClean="0">
                <a:solidFill>
                  <a:srgbClr val="003300"/>
                </a:solidFill>
                <a:latin typeface="Arial" charset="0"/>
              </a:rPr>
              <a:t>2015 </a:t>
            </a:r>
            <a:r>
              <a:rPr lang="en-US" altLang="en-US" sz="600" dirty="0">
                <a:solidFill>
                  <a:srgbClr val="003300"/>
                </a:solidFill>
                <a:latin typeface="Arial" charset="0"/>
              </a:rPr>
              <a:t>DataSelf Corporation. All rights reserved. DataSelf is a trademark of DataSelf Corp. All other marks and images belong to their respective </a:t>
            </a:r>
            <a:r>
              <a:rPr lang="en-US" altLang="en-US" sz="600" dirty="0" smtClean="0">
                <a:solidFill>
                  <a:srgbClr val="003300"/>
                </a:solidFill>
                <a:latin typeface="Arial" charset="0"/>
              </a:rPr>
              <a:t>owners. </a:t>
            </a:r>
            <a:endParaRPr lang="en-US" altLang="en-US" sz="600" dirty="0">
              <a:solidFill>
                <a:srgbClr val="003300"/>
              </a:solidFill>
              <a:latin typeface="Arial" charset="0"/>
            </a:endParaRPr>
          </a:p>
        </p:txBody>
      </p:sp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5257800" y="533400"/>
            <a:ext cx="2438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6973888" y="2001838"/>
            <a:ext cx="8223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7" name="Rectangle 14"/>
          <p:cNvSpPr>
            <a:spLocks noChangeArrowheads="1"/>
          </p:cNvSpPr>
          <p:nvPr/>
        </p:nvSpPr>
        <p:spPr bwMode="auto">
          <a:xfrm>
            <a:off x="7910513" y="569595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0" y="5791200"/>
            <a:ext cx="9144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/>
            <a:r>
              <a:rPr lang="en-US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Presenters: </a:t>
            </a:r>
            <a:r>
              <a:rPr lang="en-US" altLang="en-US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Joni Girardi &amp; Lori Wright</a:t>
            </a:r>
            <a:endParaRPr lang="en-US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886361"/>
            <a:ext cx="9144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/>
                <a:ea typeface="ＭＳ Ｐゴシック" charset="-128"/>
                <a:cs typeface="Arial Black"/>
              </a:rPr>
              <a:t>DataSelf Analytics (Tableau)</a:t>
            </a:r>
          </a:p>
          <a:p>
            <a:pPr algn="ctr"/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/>
                <a:ea typeface="ＭＳ Ｐゴシック" charset="-128"/>
                <a:cs typeface="Arial Black"/>
              </a:rPr>
              <a:t>Filtering – Part I – The Basics</a:t>
            </a:r>
          </a:p>
        </p:txBody>
      </p:sp>
    </p:spTree>
    <p:extLst>
      <p:ext uri="{BB962C8B-B14F-4D97-AF65-F5344CB8AC3E}">
        <p14:creationId xmlns:p14="http://schemas.microsoft.com/office/powerpoint/2010/main" val="40481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752600"/>
            <a:ext cx="8839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Filtering basics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Filtering by date: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Absolute buckets (ex.: by year)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Relative buckets (ex.: this year)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Compound filters (ex.: this quarter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prior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years)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To-date buckets (ex.: last year to date)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3000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Filtering </a:t>
            </a: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with: 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Wildcards (ex: product names that contain "apple")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Conditions (ex: sales &gt;= 100,000)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Top/Bottom (ex: top customers by gross profit)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0" y="838200"/>
            <a:ext cx="9144000" cy="990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5000" b="1" kern="0" dirty="0" smtClean="0">
                <a:solidFill>
                  <a:srgbClr val="595959"/>
                </a:solidFill>
              </a:rPr>
              <a:t>A</a:t>
            </a:r>
            <a:r>
              <a:rPr lang="en-US" sz="50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</a:t>
            </a:r>
            <a:r>
              <a:rPr lang="en-US" sz="5000" b="1" kern="0" dirty="0" smtClean="0">
                <a:solidFill>
                  <a:srgbClr val="595959"/>
                </a:solidFill>
              </a:rPr>
              <a:t>enda</a:t>
            </a:r>
            <a:endParaRPr lang="en-US" sz="34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1627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0" y="2400300"/>
            <a:ext cx="9144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5000" dirty="0" smtClean="0">
                <a:solidFill>
                  <a:srgbClr val="006F00"/>
                </a:solidFill>
                <a:latin typeface="Arial Black" charset="0"/>
              </a:rPr>
              <a:t>Q</a:t>
            </a:r>
            <a:r>
              <a:rPr lang="en-US" altLang="en-US" sz="9600" dirty="0">
                <a:solidFill>
                  <a:srgbClr val="006F00"/>
                </a:solidFill>
                <a:latin typeface="Arial Black" charset="0"/>
              </a:rPr>
              <a:t>&amp;</a:t>
            </a:r>
            <a:r>
              <a:rPr lang="en-US" altLang="en-US" sz="15000" dirty="0">
                <a:solidFill>
                  <a:srgbClr val="006F00"/>
                </a:solidFill>
                <a:latin typeface="Arial Black" charset="0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867430"/>
            <a:ext cx="9144001" cy="9325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60000" dirty="0">
                <a:solidFill>
                  <a:srgbClr val="2D6B28">
                    <a:alpha val="47000"/>
                  </a:srgbClr>
                </a:solidFill>
                <a:latin typeface="Arial Black" charset="0"/>
                <a:ea typeface="Arial Black" charset="0"/>
                <a:cs typeface="Arial Black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11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2"/>
          <p:cNvSpPr txBox="1">
            <a:spLocks noChangeArrowheads="1"/>
          </p:cNvSpPr>
          <p:nvPr/>
        </p:nvSpPr>
        <p:spPr bwMode="auto">
          <a:xfrm>
            <a:off x="0" y="738188"/>
            <a:ext cx="913447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charset="0"/>
              </a:rPr>
              <a:t>Thank you!</a:t>
            </a: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0" y="1575137"/>
            <a:ext cx="91344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Joni Girardi, </a:t>
            </a:r>
            <a:r>
              <a:rPr lang="en-US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DataSelf </a:t>
            </a:r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Corp. CEO &amp; Founder</a:t>
            </a:r>
          </a:p>
          <a:p>
            <a:pPr algn="ctr" eaLnBrk="1" hangingPunct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(408) 674.8003      </a:t>
            </a:r>
            <a:r>
              <a:rPr lang="en-US" altLang="en-US" sz="20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jgirardi@dataself.com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     @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jonigirardi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 </a:t>
            </a:r>
          </a:p>
          <a:p>
            <a:pPr algn="ctr" eaLnBrk="1" hangingPunct="1"/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Times New Roman" charset="0"/>
              </a:rPr>
              <a:t>www.dataself.com</a:t>
            </a:r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0" y="6553200"/>
            <a:ext cx="91440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1pPr>
            <a:lvl2pPr marL="37931725" indent="-37474525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600" dirty="0">
                <a:solidFill>
                  <a:srgbClr val="003300"/>
                </a:solidFill>
                <a:latin typeface="Arial" charset="0"/>
              </a:rPr>
              <a:t>Copyright © </a:t>
            </a:r>
            <a:r>
              <a:rPr lang="en-US" altLang="en-US" sz="600" dirty="0" smtClean="0">
                <a:solidFill>
                  <a:srgbClr val="003300"/>
                </a:solidFill>
                <a:latin typeface="Arial" charset="0"/>
              </a:rPr>
              <a:t>2014 </a:t>
            </a:r>
            <a:r>
              <a:rPr lang="en-US" altLang="en-US" sz="600" dirty="0">
                <a:solidFill>
                  <a:srgbClr val="003300"/>
                </a:solidFill>
                <a:latin typeface="Arial" charset="0"/>
              </a:rPr>
              <a:t>DataSelf Corporation. All rights reserved. DataSelf is a trademark of DataSelf Corp. All other marks and images belong to their respective owners and the descriptive use of such marks and images does not indicate that such </a:t>
            </a:r>
          </a:p>
          <a:p>
            <a:pPr algn="ctr" eaLnBrk="1" hangingPunct="1"/>
            <a:r>
              <a:rPr lang="en-US" altLang="en-US" sz="600" dirty="0">
                <a:solidFill>
                  <a:srgbClr val="003300"/>
                </a:solidFill>
                <a:latin typeface="Arial" charset="0"/>
              </a:rPr>
              <a:t>respective owners are in any way connected to or endorsing DataSelf Corp or its initiatives. Comparisons mentioned here are purely metaphorical.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003" y="2895600"/>
            <a:ext cx="480599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1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54301" name="Group 29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3080" name="Oval 26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3081" name="Rectangle 27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3076" name="Line 20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Line 21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Oval 22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10</a:t>
            </a:r>
            <a:endParaRPr lang="en-US" altLang="en-US" sz="20800" b="1"/>
          </a:p>
        </p:txBody>
      </p:sp>
      <p:sp>
        <p:nvSpPr>
          <p:cNvPr id="3079" name="Oval 23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79861205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4104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4105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9</a:t>
            </a:r>
            <a:endParaRPr lang="en-US" altLang="en-US" sz="20800" b="1"/>
          </a:p>
        </p:txBody>
      </p:sp>
      <p:sp>
        <p:nvSpPr>
          <p:cNvPr id="4103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295194664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54301" name="Group 29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5128" name="Oval 26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5129" name="Rectangle 27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5124" name="Line 20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21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Oval 22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8</a:t>
            </a:r>
            <a:endParaRPr lang="en-US" altLang="en-US" sz="20800" b="1"/>
          </a:p>
        </p:txBody>
      </p:sp>
      <p:sp>
        <p:nvSpPr>
          <p:cNvPr id="5127" name="Oval 23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929136677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6152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6153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6148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7</a:t>
            </a:r>
            <a:endParaRPr lang="en-US" altLang="en-US" sz="20800" b="1"/>
          </a:p>
        </p:txBody>
      </p:sp>
      <p:sp>
        <p:nvSpPr>
          <p:cNvPr id="6151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622863572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7176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7177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7172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6</a:t>
            </a:r>
            <a:endParaRPr lang="en-US" altLang="en-US" sz="20800" b="1"/>
          </a:p>
        </p:txBody>
      </p:sp>
      <p:sp>
        <p:nvSpPr>
          <p:cNvPr id="7175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1118271128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100355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8200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8201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5</a:t>
            </a:r>
            <a:endParaRPr lang="en-US" altLang="en-US" sz="20800" b="1"/>
          </a:p>
        </p:txBody>
      </p:sp>
      <p:sp>
        <p:nvSpPr>
          <p:cNvPr id="8199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92586908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101379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9224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9225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2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4</a:t>
            </a:r>
            <a:endParaRPr lang="en-US" altLang="en-US" sz="20800" b="1"/>
          </a:p>
        </p:txBody>
      </p:sp>
      <p:sp>
        <p:nvSpPr>
          <p:cNvPr id="9223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222047732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2589213" y="1436688"/>
            <a:ext cx="3948112" cy="3981450"/>
            <a:chOff x="1292" y="572"/>
            <a:chExt cx="3176" cy="3175"/>
          </a:xfrm>
        </p:grpSpPr>
        <p:sp>
          <p:nvSpPr>
            <p:cNvPr id="10248" name="Oval 4"/>
            <p:cNvSpPr>
              <a:spLocks noChangeArrowheads="1"/>
            </p:cNvSpPr>
            <p:nvPr/>
          </p:nvSpPr>
          <p:spPr bwMode="auto">
            <a:xfrm>
              <a:off x="1292" y="572"/>
              <a:ext cx="3176" cy="3175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  <p:sp>
          <p:nvSpPr>
            <p:cNvPr id="10249" name="Rectangle 5"/>
            <p:cNvSpPr>
              <a:spLocks noChangeArrowheads="1"/>
            </p:cNvSpPr>
            <p:nvPr/>
          </p:nvSpPr>
          <p:spPr bwMode="auto">
            <a:xfrm>
              <a:off x="2829" y="582"/>
              <a:ext cx="102" cy="157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FF00"/>
                </a:buClr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FF00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2800"/>
            </a:p>
          </p:txBody>
        </p:sp>
      </p:grpSp>
      <p:sp>
        <p:nvSpPr>
          <p:cNvPr id="10244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Oval 8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0800" b="1"/>
              <a:t>3</a:t>
            </a:r>
            <a:endParaRPr lang="en-US" altLang="en-US" sz="20800" b="1"/>
          </a:p>
        </p:txBody>
      </p:sp>
      <p:sp>
        <p:nvSpPr>
          <p:cNvPr id="10247" name="Oval 9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FFF00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FF00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FF00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1185946127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300000">
                                      <p:cBhvr>
                                        <p:cTn id="6" dur="2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ales Template">
  <a:themeElements>
    <a:clrScheme name="Sales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ales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5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5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ales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les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les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4051555</TotalTime>
  <Words>201</Words>
  <Application>Microsoft Office PowerPoint</Application>
  <PresentationFormat>On-screen Show (4:3)</PresentationFormat>
  <Paragraphs>50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Sales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DataHabitat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Elliot Pereira</dc:creator>
  <cp:lastModifiedBy>Joni Girardi</cp:lastModifiedBy>
  <cp:revision>1331</cp:revision>
  <dcterms:created xsi:type="dcterms:W3CDTF">2014-03-06T00:23:05Z</dcterms:created>
  <dcterms:modified xsi:type="dcterms:W3CDTF">2015-03-12T15:40:16Z</dcterms:modified>
</cp:coreProperties>
</file>